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4"/>
  </p:sldMasterIdLst>
  <p:notesMasterIdLst>
    <p:notesMasterId r:id="rId24"/>
  </p:notesMasterIdLst>
  <p:handoutMasterIdLst>
    <p:handoutMasterId r:id="rId25"/>
  </p:handoutMasterIdLst>
  <p:sldIdLst>
    <p:sldId id="361" r:id="rId5"/>
    <p:sldId id="2014" r:id="rId6"/>
    <p:sldId id="557" r:id="rId7"/>
    <p:sldId id="2007" r:id="rId8"/>
    <p:sldId id="2015" r:id="rId9"/>
    <p:sldId id="2008" r:id="rId10"/>
    <p:sldId id="2023" r:id="rId11"/>
    <p:sldId id="2016" r:id="rId12"/>
    <p:sldId id="2017" r:id="rId13"/>
    <p:sldId id="2010" r:id="rId14"/>
    <p:sldId id="2009" r:id="rId15"/>
    <p:sldId id="2012" r:id="rId16"/>
    <p:sldId id="2018" r:id="rId17"/>
    <p:sldId id="2011" r:id="rId18"/>
    <p:sldId id="2013" r:id="rId19"/>
    <p:sldId id="2019" r:id="rId20"/>
    <p:sldId id="2020" r:id="rId21"/>
    <p:sldId id="2021" r:id="rId22"/>
    <p:sldId id="534" r:id="rId23"/>
  </p:sldIdLst>
  <p:sldSz cx="12192000" cy="6858000"/>
  <p:notesSz cx="7099300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terLaptop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A480"/>
    <a:srgbClr val="AED0DA"/>
    <a:srgbClr val="FFCC66"/>
    <a:srgbClr val="FFFF99"/>
    <a:srgbClr val="99FFCC"/>
    <a:srgbClr val="99CCFF"/>
    <a:srgbClr val="DFC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05C7F3E-9BCA-42C4-9127-643C6DC58C38}" type="datetimeFigureOut">
              <a:rPr lang="nl-BE" smtClean="0"/>
              <a:pPr/>
              <a:t>18/05/2026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FDE8B3F-9ADA-42EF-A60E-FFF6A2CDFD9D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625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458E7-E60B-46BC-B833-F655CB59FC70}" type="datetimeFigureOut">
              <a:rPr lang="nl-BE" smtClean="0"/>
              <a:pPr/>
              <a:t>18/05/2026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DDE4-E0DA-47EC-A6B1-7A4FEA57FF9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540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5DDE4-E0DA-47EC-A6B1-7A4FEA57FF9F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884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5DDE4-E0DA-47EC-A6B1-7A4FEA57FF9F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326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DDE4-E0DA-47EC-A6B1-7A4FEA57FF9F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825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25/01/2018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LIGANT - Netwerkforum 25 januari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2181-2CC6-4721-868D-B4F95AE3C51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25/01/2018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LIGANT - Netwerkforum 25 januari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2181-2CC6-4721-868D-B4F95AE3C51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25/01/2018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LIGANT - Netwerkforum 25 januari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2181-2CC6-4721-868D-B4F95AE3C51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25/01/2018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LIGANT - Netwerkforum 25 januari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2181-2CC6-4721-868D-B4F95AE3C51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25/01/2018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LIGANT - Netwerkforum 25 januari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2181-2CC6-4721-868D-B4F95AE3C51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25/01/2018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LIGANT - Netwerkforum 25 januari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2181-2CC6-4721-868D-B4F95AE3C51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25/01/2018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LIGANT - Netwerkforum 25 januari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2181-2CC6-4721-868D-B4F95AE3C51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25/01/2018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LIGANT - Netwerkforum 25 januari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2181-2CC6-4721-868D-B4F95AE3C51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25/01/2018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LIGANT - Netwerkforum 25 januari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2181-2CC6-4721-868D-B4F95AE3C51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25/01/2018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LIGANT - Netwerkforum 25 januari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2181-2CC6-4721-868D-B4F95AE3C51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25/01/2018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C2181-2CC6-4721-868D-B4F95AE3C51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LIGANT - Netwerkforum 25 januari 2018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E6C2181-2CC6-4721-868D-B4F95AE3C51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nl-BE"/>
              <a:t>LIGANT - Netwerkforum 25 januari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nl-BE"/>
              <a:t>25/01/2018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" r="850" b="2917"/>
          <a:stretch>
            <a:fillRect/>
          </a:stretch>
        </p:blipFill>
        <p:spPr>
          <a:xfrm>
            <a:off x="6841674" y="271986"/>
            <a:ext cx="2934862" cy="828092"/>
          </a:xfrm>
        </p:spPr>
      </p:pic>
      <p:pic>
        <p:nvPicPr>
          <p:cNvPr id="1026" name="Picture 2" descr="\\s108-0002.fracarita.org\Drive-P\vdputtedr\My Documents\Ligant\Website\Afbeeldingen website\Ligant Voorpagina webs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5088666"/>
            <a:ext cx="5958931" cy="150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DFD58DE-B848-45F4-B53E-178222C6D5CF}"/>
              </a:ext>
            </a:extLst>
          </p:cNvPr>
          <p:cNvSpPr txBox="1"/>
          <p:nvPr/>
        </p:nvSpPr>
        <p:spPr>
          <a:xfrm>
            <a:off x="2129531" y="1613118"/>
            <a:ext cx="7308377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800" dirty="0"/>
          </a:p>
          <a:p>
            <a:pPr algn="ctr"/>
            <a:r>
              <a:rPr lang="nl-BE" sz="4000" b="1" dirty="0">
                <a:cs typeface="Arial"/>
              </a:rPr>
              <a:t> Impactmeting Traumasensitief Handelen</a:t>
            </a:r>
          </a:p>
          <a:p>
            <a:pPr algn="ctr"/>
            <a:endParaRPr lang="nl-BE" sz="4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111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2A356-E72B-3F63-B69E-E4266F05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sz="4000" b="1" dirty="0"/>
            </a:br>
            <a:r>
              <a:rPr lang="nl-NL" sz="4000" b="1" dirty="0"/>
              <a:t>Wat helpt?</a:t>
            </a:r>
            <a:br>
              <a:rPr lang="nl-NL" b="1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4B4FBF-D3A0-A2E2-01F4-1E9855404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b="1" dirty="0"/>
              <a:t>75% </a:t>
            </a:r>
            <a:r>
              <a:rPr lang="nl-NL" sz="2400" dirty="0"/>
              <a:t>concrete tools uit de vorming</a:t>
            </a:r>
          </a:p>
          <a:p>
            <a:r>
              <a:rPr lang="nl-NL" sz="2400" b="1" dirty="0"/>
              <a:t>65% </a:t>
            </a:r>
            <a:r>
              <a:rPr lang="nl-NL" sz="2400" dirty="0"/>
              <a:t>overlegmomenten</a:t>
            </a:r>
          </a:p>
          <a:p>
            <a:r>
              <a:rPr lang="nl-NL" sz="2400" b="1" dirty="0"/>
              <a:t>60% </a:t>
            </a:r>
            <a:r>
              <a:rPr lang="nl-NL" sz="2400" dirty="0"/>
              <a:t>enthousiasme binnen teams</a:t>
            </a:r>
          </a:p>
          <a:p>
            <a:r>
              <a:rPr lang="nl-NL" sz="2400" b="1" dirty="0"/>
              <a:t>55% </a:t>
            </a:r>
            <a:r>
              <a:rPr lang="nl-NL" sz="2400" dirty="0"/>
              <a:t>intervisie</a:t>
            </a:r>
          </a:p>
          <a:p>
            <a:r>
              <a:rPr lang="nl-NL" sz="2400" b="1" dirty="0"/>
              <a:t>50% </a:t>
            </a:r>
            <a:r>
              <a:rPr lang="nl-NL" sz="2400" dirty="0"/>
              <a:t>steun van leidinggevenden</a:t>
            </a:r>
          </a:p>
          <a:p>
            <a:r>
              <a:rPr lang="nl-NL" sz="2400" b="1" dirty="0"/>
              <a:t>50% </a:t>
            </a:r>
            <a:r>
              <a:rPr lang="nl-NL" sz="2400" dirty="0"/>
              <a:t>tijd om te oefenen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30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DA51D-940B-D301-E42B-13D9A840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BE" sz="4000" b="1" dirty="0"/>
            </a:br>
            <a:r>
              <a:rPr lang="nl-BE" sz="4000" b="1" dirty="0"/>
              <a:t>Drempels en uitdagingen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F63F79-5080-3C70-17CA-2C62DB50D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b="1" dirty="0"/>
              <a:t>60%</a:t>
            </a:r>
            <a:r>
              <a:rPr lang="nl-NL" sz="2400" dirty="0"/>
              <a:t> tijdsdruk</a:t>
            </a:r>
          </a:p>
          <a:p>
            <a:r>
              <a:rPr lang="nl-NL" sz="2400" b="1" dirty="0"/>
              <a:t>40%</a:t>
            </a:r>
            <a:r>
              <a:rPr lang="nl-NL" sz="2400" dirty="0"/>
              <a:t> personeelstekort</a:t>
            </a:r>
          </a:p>
          <a:p>
            <a:r>
              <a:rPr lang="nl-NL" sz="2400" b="1" dirty="0"/>
              <a:t>25%</a:t>
            </a:r>
            <a:r>
              <a:rPr lang="nl-NL" sz="2400" dirty="0"/>
              <a:t> onvoldoende opvolging</a:t>
            </a:r>
          </a:p>
          <a:p>
            <a:r>
              <a:rPr lang="nl-NL" sz="2400" b="1" dirty="0"/>
              <a:t>25%</a:t>
            </a:r>
            <a:r>
              <a:rPr lang="nl-NL" sz="2400" dirty="0"/>
              <a:t> verschillende visies binnen teams</a:t>
            </a:r>
          </a:p>
          <a:p>
            <a:r>
              <a:rPr lang="nl-NL" sz="2400" b="1" dirty="0"/>
              <a:t>15%</a:t>
            </a:r>
            <a:r>
              <a:rPr lang="nl-NL" sz="2400" dirty="0"/>
              <a:t> gebrek aan organisatorische steun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20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06ACD-057E-2B90-997E-894D1AF1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600" b="1" dirty="0"/>
              <a:t>Belangrijkste ervaren effecten (open vragen)</a:t>
            </a:r>
            <a:br>
              <a:rPr lang="nl-NL" sz="3600" b="1" dirty="0"/>
            </a:br>
            <a:endParaRPr lang="nl-BE" sz="3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662936-64D3-5F5A-C3FA-41FEA85DC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70" y="1536192"/>
            <a:ext cx="2949260" cy="4590288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09CBF8-98D8-881C-E497-454BF1178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anders kijken naar gedrag (</a:t>
            </a:r>
            <a:r>
              <a:rPr lang="nl-NL" sz="2400" i="1" dirty="0"/>
              <a:t>traumabril</a:t>
            </a:r>
            <a:r>
              <a:rPr lang="nl-NL" sz="2400" dirty="0"/>
              <a:t>) </a:t>
            </a:r>
          </a:p>
          <a:p>
            <a:pPr>
              <a:lnSpc>
                <a:spcPct val="90000"/>
              </a:lnSpc>
            </a:pPr>
            <a:r>
              <a:rPr lang="nl-NL" sz="2400" dirty="0"/>
              <a:t>meer focus op onderliggende noden </a:t>
            </a:r>
          </a:p>
          <a:p>
            <a:pPr>
              <a:lnSpc>
                <a:spcPct val="90000"/>
              </a:lnSpc>
            </a:pPr>
            <a:r>
              <a:rPr lang="nl-NL" sz="2400" dirty="0"/>
              <a:t>sterker inzetten op </a:t>
            </a:r>
            <a:br>
              <a:rPr lang="nl-NL" sz="2400" dirty="0"/>
            </a:br>
            <a:r>
              <a:rPr lang="nl-NL" sz="2400" dirty="0"/>
              <a:t>co-regulatie en zelfzorg </a:t>
            </a:r>
          </a:p>
          <a:p>
            <a:pPr>
              <a:lnSpc>
                <a:spcPct val="90000"/>
              </a:lnSpc>
            </a:pPr>
            <a:r>
              <a:rPr lang="nl-NL" sz="2400" dirty="0"/>
              <a:t>meer verbinding met jongeren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524127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3CF13-32E2-5FD3-0A3E-CBDAC841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nl-NL" sz="2500" b="1"/>
            </a:br>
            <a:r>
              <a:rPr lang="nl-NL" sz="2500" b="1"/>
              <a:t>Er is veel motivatie, maar tijd is de grootste bottleneck</a:t>
            </a:r>
            <a:br>
              <a:rPr lang="nl-NL" sz="2500" b="1"/>
            </a:br>
            <a:endParaRPr lang="nl-BE" sz="25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940B7F-FF9A-6A6E-65CE-732D23B71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70" y="1536192"/>
            <a:ext cx="2949260" cy="4590288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2000AB-F94B-2608-4AEE-FFC076AAD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nl-NL" sz="2400" dirty="0"/>
              <a:t>De grootste drempels zijn:</a:t>
            </a:r>
          </a:p>
          <a:p>
            <a:r>
              <a:rPr lang="nl-NL" sz="2400" dirty="0"/>
              <a:t>tijdsdruk </a:t>
            </a:r>
          </a:p>
          <a:p>
            <a:r>
              <a:rPr lang="nl-NL" sz="2400" dirty="0"/>
              <a:t>personeelstekort </a:t>
            </a:r>
          </a:p>
          <a:p>
            <a:r>
              <a:rPr lang="nl-NL" sz="2400" dirty="0"/>
              <a:t>beperkte opvolging </a:t>
            </a:r>
            <a:br>
              <a:rPr lang="nl-NL" sz="2400" dirty="0"/>
            </a:br>
            <a:endParaRPr lang="nl-NL" sz="2400" dirty="0"/>
          </a:p>
          <a:p>
            <a:pPr marL="114300" indent="0">
              <a:buNone/>
            </a:pPr>
            <a:r>
              <a:rPr lang="nl-NL" sz="2400" dirty="0"/>
              <a:t>Het probleem zit niet in </a:t>
            </a:r>
            <a:r>
              <a:rPr lang="nl-NL" sz="2400" i="1" dirty="0"/>
              <a:t>willen</a:t>
            </a:r>
            <a:r>
              <a:rPr lang="nl-NL" sz="2400" dirty="0"/>
              <a:t>, maar in </a:t>
            </a:r>
            <a:r>
              <a:rPr lang="nl-NL" sz="2400" i="1" dirty="0"/>
              <a:t>kunnen volhouden en verdiepen</a:t>
            </a:r>
            <a:r>
              <a:rPr lang="nl-NL" dirty="0"/>
              <a:t>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78963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2F217-9047-EE8F-44BF-A3FFF1FB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sz="4000" b="1" dirty="0"/>
            </a:br>
            <a:r>
              <a:rPr lang="nl-NL" sz="4000" b="1" dirty="0"/>
              <a:t>Interesse in verdere ondersteuning</a:t>
            </a:r>
            <a:br>
              <a:rPr lang="nl-NL" sz="4800" b="1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244A91-F7CE-D62E-F617-6912DEF45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 sz="2400" dirty="0"/>
              <a:t>Er is duidelijke vraag naar verdere verdieping</a:t>
            </a:r>
          </a:p>
          <a:p>
            <a:pPr marL="114300" indent="0">
              <a:buNone/>
            </a:pPr>
            <a:endParaRPr lang="nl-NL" sz="2400" dirty="0"/>
          </a:p>
          <a:p>
            <a:r>
              <a:rPr lang="nl-NL" sz="2400" b="1" dirty="0"/>
              <a:t>60%</a:t>
            </a:r>
            <a:r>
              <a:rPr lang="nl-NL" sz="2400" dirty="0"/>
              <a:t> casusbespreking</a:t>
            </a:r>
          </a:p>
          <a:p>
            <a:r>
              <a:rPr lang="nl-NL" sz="2400" b="1" dirty="0"/>
              <a:t>50% </a:t>
            </a:r>
            <a:r>
              <a:rPr lang="nl-NL" sz="2400" dirty="0"/>
              <a:t>live intervisie</a:t>
            </a:r>
          </a:p>
          <a:p>
            <a:r>
              <a:rPr lang="nl-NL" sz="2400" b="1" dirty="0"/>
              <a:t>50% </a:t>
            </a:r>
            <a:r>
              <a:rPr lang="nl-NL" sz="2400" dirty="0"/>
              <a:t>thematische verdieping</a:t>
            </a:r>
          </a:p>
          <a:p>
            <a:r>
              <a:rPr lang="nl-NL" sz="2400" b="1" dirty="0"/>
              <a:t>40%</a:t>
            </a:r>
            <a:r>
              <a:rPr lang="nl-NL" sz="2400" dirty="0"/>
              <a:t> praktische oefensessies</a:t>
            </a:r>
          </a:p>
          <a:p>
            <a:r>
              <a:rPr lang="nl-NL" sz="2400" b="1" dirty="0"/>
              <a:t>25%</a:t>
            </a:r>
            <a:r>
              <a:rPr lang="nl-NL" sz="2400" dirty="0"/>
              <a:t> online intervisie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8246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92ACC5-DF64-54AF-DAA0-306E76EA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sz="4800" b="1" dirty="0"/>
            </a:br>
            <a:r>
              <a:rPr lang="nl-NL" sz="4000" b="1" dirty="0" err="1"/>
              <a:t>Good</a:t>
            </a:r>
            <a:r>
              <a:rPr lang="nl-NL" sz="4000" b="1" dirty="0"/>
              <a:t> </a:t>
            </a:r>
            <a:r>
              <a:rPr lang="nl-NL" sz="4000" b="1" dirty="0" err="1"/>
              <a:t>practices</a:t>
            </a:r>
            <a:r>
              <a:rPr lang="nl-NL" sz="4000" b="1" dirty="0"/>
              <a:t> en materialen</a:t>
            </a:r>
            <a:br>
              <a:rPr lang="nl-NL" sz="4800" b="1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333CA9-C6B3-410F-A80D-F47F8AF01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 sz="2400" dirty="0"/>
              <a:t>Ongeveer </a:t>
            </a:r>
            <a:r>
              <a:rPr lang="nl-NL" sz="2400" b="1" dirty="0"/>
              <a:t>1 op 3 respondenten</a:t>
            </a:r>
            <a:r>
              <a:rPr lang="nl-NL" sz="2400" dirty="0"/>
              <a:t> geeft aan al actief materialen of initiatieven te hebben ontwikkeld, zoals:</a:t>
            </a:r>
          </a:p>
          <a:p>
            <a:r>
              <a:rPr lang="nl-NL" sz="2400" dirty="0"/>
              <a:t>zelfzorgplannen </a:t>
            </a:r>
          </a:p>
          <a:p>
            <a:r>
              <a:rPr lang="nl-NL" sz="2400" dirty="0"/>
              <a:t>interne vormingen </a:t>
            </a:r>
          </a:p>
          <a:p>
            <a:r>
              <a:rPr lang="nl-NL" sz="2400" dirty="0" err="1"/>
              <a:t>psycho</a:t>
            </a:r>
            <a:r>
              <a:rPr lang="nl-NL" sz="2400" dirty="0"/>
              <a:t>-educatie </a:t>
            </a:r>
          </a:p>
          <a:p>
            <a:r>
              <a:rPr lang="nl-NL" sz="2400" dirty="0"/>
              <a:t>toolboxen en methodieken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9811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0736A-C8B2-F574-362B-DF01244A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nl-NL" sz="2500" b="1" dirty="0"/>
            </a:br>
            <a:r>
              <a:rPr lang="nl-NL" sz="4000" b="1" dirty="0"/>
              <a:t>Er ontstaan al concrete praktijken en initiatieven</a:t>
            </a:r>
            <a:br>
              <a:rPr lang="nl-NL" sz="2500" b="1" dirty="0"/>
            </a:br>
            <a:endParaRPr lang="nl-BE" sz="25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1A4014-9267-01E9-C8EE-928571D1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70" y="1536192"/>
            <a:ext cx="2949260" cy="4590288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86CD10-6032-94CF-712F-5E4477071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>
            <a:normAutofit/>
          </a:bodyPr>
          <a:lstStyle/>
          <a:p>
            <a:r>
              <a:rPr lang="nl-NL" sz="2400" dirty="0"/>
              <a:t>1/3 van de organisaties neemt </a:t>
            </a:r>
            <a:r>
              <a:rPr lang="nl-NL" sz="2400" b="1" dirty="0"/>
              <a:t>eigenaarschap in de organisatie</a:t>
            </a:r>
            <a:br>
              <a:rPr lang="nl-NL" sz="2400" b="1" dirty="0"/>
            </a:br>
            <a:endParaRPr lang="nl-NL" sz="2400" b="1" dirty="0"/>
          </a:p>
          <a:p>
            <a:r>
              <a:rPr lang="nl-NL" sz="2400" dirty="0"/>
              <a:t>1/4 van de vormingsreeks is ook </a:t>
            </a:r>
            <a:r>
              <a:rPr lang="nl-NL" sz="2400" b="1" dirty="0"/>
              <a:t>ambassadeur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186376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67CD9-63AA-8DA2-B2E0-E1642C4E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nl-NL" sz="2500" b="1"/>
            </a:br>
            <a:r>
              <a:rPr lang="nl-NL" sz="2500" b="1"/>
              <a:t>Traumasensitief werken verandert echt de kijk op gedrag</a:t>
            </a:r>
            <a:br>
              <a:rPr lang="nl-NL" sz="2500" b="1"/>
            </a:br>
            <a:endParaRPr lang="nl-BE" sz="25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2F2E316-6D0C-92E0-1875-664D1F47C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70" y="1536192"/>
            <a:ext cx="2949260" cy="4590288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3BC8FE-6440-3CE9-A222-AC4C38F45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nl-NL" sz="2400" dirty="0"/>
              <a:t>In de antwoorden komt steeds terug:</a:t>
            </a:r>
          </a:p>
          <a:p>
            <a:pPr>
              <a:lnSpc>
                <a:spcPct val="90000"/>
              </a:lnSpc>
            </a:pPr>
            <a:r>
              <a:rPr lang="nl-NL" sz="2400" dirty="0"/>
              <a:t>“anders kijken naar gedrag” </a:t>
            </a:r>
          </a:p>
          <a:p>
            <a:pPr>
              <a:lnSpc>
                <a:spcPct val="90000"/>
              </a:lnSpc>
            </a:pPr>
            <a:r>
              <a:rPr lang="nl-NL" sz="2400" dirty="0"/>
              <a:t>“meer begrijpen wat eronder zit” </a:t>
            </a:r>
          </a:p>
          <a:p>
            <a:pPr>
              <a:lnSpc>
                <a:spcPct val="90000"/>
              </a:lnSpc>
            </a:pPr>
            <a:r>
              <a:rPr lang="nl-NL" sz="2400" dirty="0"/>
              <a:t>“meer verbinding en minder escalatie” 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nl-NL" sz="2400" dirty="0"/>
              <a:t>Dit is misschien de kern:</a:t>
            </a:r>
            <a:br>
              <a:rPr lang="nl-NL" sz="2400" dirty="0"/>
            </a:br>
            <a:r>
              <a:rPr lang="nl-NL" sz="2400" dirty="0"/>
              <a:t>Het gaat niet alleen over technieken, maar over een </a:t>
            </a:r>
            <a:r>
              <a:rPr lang="nl-NL" sz="2400" b="1" dirty="0"/>
              <a:t>fundamentele shift in perspectief</a:t>
            </a:r>
            <a:r>
              <a:rPr lang="nl-NL" sz="2400" dirty="0"/>
              <a:t>.</a:t>
            </a:r>
          </a:p>
          <a:p>
            <a:pPr>
              <a:lnSpc>
                <a:spcPct val="90000"/>
              </a:lnSpc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310270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28CB3-0C03-2A07-03B8-05098D9E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</p:spPr>
        <p:txBody>
          <a:bodyPr anchor="ctr">
            <a:normAutofit/>
          </a:bodyPr>
          <a:lstStyle/>
          <a:p>
            <a:r>
              <a:rPr lang="nl-BE" dirty="0"/>
              <a:t>Algemene conclusie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004986-ACD7-F4D1-62C6-154F74FD6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70" y="1536192"/>
            <a:ext cx="2949260" cy="4590288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69CB3C-1B83-DFD2-BFFE-ACFBEDEB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sz="2400" dirty="0"/>
              <a:t>De vorming werkt: duidelijke impact op denken en handelen</a:t>
            </a:r>
            <a:br>
              <a:rPr lang="nl-NL" sz="2400" dirty="0"/>
            </a:b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/>
              <a:t>Teams zijn mee, maar structurele verankering blijft nodig</a:t>
            </a:r>
            <a:br>
              <a:rPr lang="nl-NL" sz="2400" dirty="0"/>
            </a:b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/>
              <a:t>De sleutel ligt in verankering op organisatieniveau en verdieping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31825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/>
              <a:t>Vragen of bedenkingen?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9673" y="3310136"/>
            <a:ext cx="3310703" cy="232469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nl-BE" sz="1600"/>
          </a:p>
          <a:p>
            <a:pPr marL="114300" indent="0">
              <a:buNone/>
            </a:pPr>
            <a:endParaRPr lang="nl-BE" sz="20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A6693F-7205-0E8C-54BF-0195F3270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812" y="2000250"/>
            <a:ext cx="45243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1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7A872-7D2F-009C-4024-D96EF53C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632820"/>
          </a:xfrm>
        </p:spPr>
        <p:txBody>
          <a:bodyPr/>
          <a:lstStyle/>
          <a:p>
            <a:r>
              <a:rPr lang="nl-NL" sz="4000" b="1" dirty="0"/>
              <a:t>Samenvatting bevraging</a:t>
            </a:r>
            <a:br>
              <a:rPr lang="nl-NL" b="1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4CE362-0862-6039-6D17-A10C260AE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In totaal vulden 32 medewerkers de vragenlijst in </a:t>
            </a:r>
          </a:p>
          <a:p>
            <a:r>
              <a:rPr lang="nl-NL" dirty="0"/>
              <a:t>Een brede vertegenwoordiging van functies (</a:t>
            </a:r>
            <a:r>
              <a:rPr lang="nl-NL" dirty="0" err="1"/>
              <a:t>Leefgroepbegeleiders</a:t>
            </a:r>
            <a:r>
              <a:rPr lang="nl-NL" dirty="0"/>
              <a:t>, contextbegeleiders, leidinggevenden, stafmedewerkers, …)</a:t>
            </a:r>
          </a:p>
          <a:p>
            <a:r>
              <a:rPr lang="nl-NL" dirty="0"/>
              <a:t>Elke deelnemers volgde de vormingsreeks tussen 2024 en 2026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327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A546-9C76-33C5-714D-F4F39D3B3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sz="4000" b="1" dirty="0"/>
            </a:br>
            <a:r>
              <a:rPr lang="nl-NL" sz="4000" b="1" dirty="0"/>
              <a:t>Algemene impact van de vorming</a:t>
            </a:r>
            <a:br>
              <a:rPr lang="nl-NL" b="1" dirty="0"/>
            </a:b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D6B47-ECAF-74C9-50F8-329F2B9C8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buNone/>
            </a:pPr>
            <a:r>
              <a:rPr lang="nl-NL" dirty="0"/>
              <a:t>De vorming wordt duidelijk als impactvol ervaren:</a:t>
            </a:r>
          </a:p>
          <a:p>
            <a:pPr marL="114300" indent="0">
              <a:buNone/>
            </a:pPr>
            <a:endParaRPr lang="nl-NL" dirty="0"/>
          </a:p>
          <a:p>
            <a:r>
              <a:rPr lang="nl-NL" b="1" dirty="0"/>
              <a:t>72% (23/32)</a:t>
            </a:r>
            <a:r>
              <a:rPr lang="nl-NL" dirty="0"/>
              <a:t> ervaart een </a:t>
            </a:r>
            <a:r>
              <a:rPr lang="nl-NL" i="1" dirty="0"/>
              <a:t>grote tot zeer grote invloed</a:t>
            </a:r>
            <a:r>
              <a:rPr lang="nl-NL" dirty="0"/>
              <a:t> </a:t>
            </a:r>
          </a:p>
          <a:p>
            <a:r>
              <a:rPr lang="nl-NL" b="1" dirty="0"/>
              <a:t>22% (7/32)</a:t>
            </a:r>
            <a:r>
              <a:rPr lang="nl-NL" dirty="0"/>
              <a:t> ervaart een </a:t>
            </a:r>
            <a:r>
              <a:rPr lang="nl-NL" i="1" dirty="0"/>
              <a:t>matige invloed</a:t>
            </a:r>
            <a:r>
              <a:rPr lang="nl-NL" dirty="0"/>
              <a:t> </a:t>
            </a:r>
          </a:p>
          <a:p>
            <a:r>
              <a:rPr lang="nl-NL" b="1" dirty="0"/>
              <a:t>6% (2/32)</a:t>
            </a:r>
            <a:r>
              <a:rPr lang="nl-NL" dirty="0"/>
              <a:t> ervaart </a:t>
            </a:r>
            <a:r>
              <a:rPr lang="nl-NL" i="1" dirty="0"/>
              <a:t>weinig invloed</a:t>
            </a: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153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804AE-8080-A801-793E-58574237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sz="4000" b="1" dirty="0"/>
            </a:br>
            <a:r>
              <a:rPr lang="nl-NL" sz="4000" b="1" dirty="0"/>
              <a:t>Effect op het professioneel handelen</a:t>
            </a:r>
            <a:br>
              <a:rPr lang="nl-NL" b="1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779866-AD9D-9D22-17AA-6B26F042F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Bijna iedereen gaf gemiddeld een score </a:t>
            </a:r>
            <a:r>
              <a:rPr lang="nl-NL" b="1" dirty="0"/>
              <a:t>tussen 4 en 5 op 5</a:t>
            </a:r>
            <a:r>
              <a:rPr lang="nl-NL" dirty="0"/>
              <a:t>.</a:t>
            </a:r>
          </a:p>
          <a:p>
            <a:pPr marL="114300" indent="0">
              <a:buNone/>
            </a:pPr>
            <a:endParaRPr lang="nl-NL" dirty="0"/>
          </a:p>
          <a:p>
            <a:pPr marL="114300" indent="0">
              <a:buNone/>
            </a:pPr>
            <a:r>
              <a:rPr lang="nl-NL" dirty="0"/>
              <a:t>Concreet:</a:t>
            </a:r>
          </a:p>
          <a:p>
            <a:r>
              <a:rPr lang="nl-NL" b="1" dirty="0"/>
              <a:t>80–90%</a:t>
            </a:r>
            <a:r>
              <a:rPr lang="nl-NL" dirty="0"/>
              <a:t> geeft aan vaker te werken vanuit een </a:t>
            </a:r>
            <a:r>
              <a:rPr lang="nl-NL" i="1" dirty="0"/>
              <a:t>traumabril</a:t>
            </a:r>
            <a:r>
              <a:rPr lang="nl-NL" dirty="0"/>
              <a:t> </a:t>
            </a:r>
          </a:p>
          <a:p>
            <a:r>
              <a:rPr lang="nl-NL" b="1" dirty="0"/>
              <a:t>85%</a:t>
            </a:r>
            <a:r>
              <a:rPr lang="nl-NL" dirty="0"/>
              <a:t> begrijpt beter waar moeilijk gedrag vandaan komt </a:t>
            </a:r>
          </a:p>
          <a:p>
            <a:r>
              <a:rPr lang="nl-NL" b="1" dirty="0"/>
              <a:t>80%</a:t>
            </a:r>
            <a:r>
              <a:rPr lang="nl-NL" dirty="0"/>
              <a:t> herkent sneller stresssignalen </a:t>
            </a:r>
          </a:p>
          <a:p>
            <a:r>
              <a:rPr lang="nl-NL" b="1" dirty="0"/>
              <a:t>75–80%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blijft rustiger in escalaties </a:t>
            </a:r>
          </a:p>
          <a:p>
            <a:pPr lvl="1"/>
            <a:r>
              <a:rPr lang="nl-NL" dirty="0"/>
              <a:t>past bewuster zelfregulatie toe </a:t>
            </a:r>
          </a:p>
          <a:p>
            <a:pPr lvl="1"/>
            <a:r>
              <a:rPr lang="nl-NL" dirty="0"/>
              <a:t>stemt aanpak meer af op het kind </a:t>
            </a:r>
          </a:p>
          <a:p>
            <a:r>
              <a:rPr lang="nl-NL" b="1" dirty="0"/>
              <a:t>85%</a:t>
            </a:r>
            <a:r>
              <a:rPr lang="nl-NL" dirty="0"/>
              <a:t> bespreekt gedrag vaker vanuit onderliggende behoeften </a:t>
            </a:r>
          </a:p>
          <a:p>
            <a:r>
              <a:rPr lang="nl-NL" b="1" dirty="0"/>
              <a:t>80%</a:t>
            </a:r>
            <a:r>
              <a:rPr lang="nl-NL" dirty="0"/>
              <a:t> besteedt meer aandacht aan eigen regulatie en zelfzorg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247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89E2E-F423-65CE-39FA-9C336AC3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600" b="1" dirty="0"/>
              <a:t>De vorming heeft sterke impact op individueel handelen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6699E7-A24E-7962-53DE-1656D0C1B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551" y="1536192"/>
            <a:ext cx="2950898" cy="4590288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191C7F-276D-DC58-9103-1320A49F1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>
            <a:normAutofit/>
          </a:bodyPr>
          <a:lstStyle/>
          <a:p>
            <a:r>
              <a:rPr lang="nl-NL" sz="2000" dirty="0"/>
              <a:t>Mensen </a:t>
            </a:r>
            <a:r>
              <a:rPr lang="nl-NL" sz="2000" b="1" dirty="0"/>
              <a:t>denken anders</a:t>
            </a:r>
            <a:r>
              <a:rPr lang="nl-NL" sz="2000" dirty="0"/>
              <a:t> (traumabril) </a:t>
            </a:r>
          </a:p>
          <a:p>
            <a:r>
              <a:rPr lang="nl-NL" sz="2000" dirty="0"/>
              <a:t>én </a:t>
            </a:r>
            <a:r>
              <a:rPr lang="nl-NL" sz="2000" b="1" dirty="0"/>
              <a:t>handelen anders</a:t>
            </a:r>
            <a:r>
              <a:rPr lang="nl-NL" sz="2000" dirty="0"/>
              <a:t> (meer regulatie, rust, afstemming) </a:t>
            </a:r>
          </a:p>
          <a:p>
            <a:pPr marL="11430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96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A0625-A066-DC83-0B70-7033DC8F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sz="4000" b="1" dirty="0"/>
            </a:br>
            <a:r>
              <a:rPr lang="nl-NL" sz="4000" b="1" dirty="0"/>
              <a:t>Effect op team</a:t>
            </a:r>
            <a:br>
              <a:rPr lang="nl-NL" b="1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73C30C-9B79-C199-8B6D-C4A3557B3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nl-NL" dirty="0"/>
          </a:p>
          <a:p>
            <a:r>
              <a:rPr lang="nl-NL" b="1" dirty="0"/>
              <a:t>80%</a:t>
            </a:r>
            <a:r>
              <a:rPr lang="nl-NL" dirty="0"/>
              <a:t> ervaart: </a:t>
            </a:r>
          </a:p>
          <a:p>
            <a:pPr lvl="1"/>
            <a:r>
              <a:rPr lang="nl-NL" dirty="0"/>
              <a:t>meer gedeelde taal rond trauma </a:t>
            </a:r>
          </a:p>
          <a:p>
            <a:pPr lvl="1"/>
            <a:r>
              <a:rPr lang="nl-NL" dirty="0"/>
              <a:t>meer aandacht voor regulatie </a:t>
            </a:r>
          </a:p>
          <a:p>
            <a:r>
              <a:rPr lang="nl-NL" b="1" dirty="0"/>
              <a:t>70–75%</a:t>
            </a:r>
            <a:r>
              <a:rPr lang="nl-NL" dirty="0"/>
              <a:t> ziet: </a:t>
            </a:r>
          </a:p>
          <a:p>
            <a:pPr lvl="1"/>
            <a:r>
              <a:rPr lang="nl-NL" dirty="0"/>
              <a:t>meer overleg over aanpak </a:t>
            </a:r>
          </a:p>
          <a:p>
            <a:pPr lvl="1"/>
            <a:r>
              <a:rPr lang="nl-NL" dirty="0"/>
              <a:t>meer steun tussen collega’s </a:t>
            </a:r>
          </a:p>
          <a:p>
            <a:r>
              <a:rPr lang="nl-NL" b="1" dirty="0"/>
              <a:t>25–30%</a:t>
            </a:r>
            <a:r>
              <a:rPr lang="nl-NL" dirty="0"/>
              <a:t> benoemt expliciet </a:t>
            </a:r>
            <a:r>
              <a:rPr lang="nl-NL" i="1" dirty="0"/>
              <a:t>minder escalaties</a:t>
            </a:r>
            <a:r>
              <a:rPr lang="nl-NL" dirty="0"/>
              <a:t> </a:t>
            </a:r>
          </a:p>
          <a:p>
            <a:pPr marL="114300" indent="0">
              <a:buNone/>
            </a:pPr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585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6C1E3-13BF-EB43-74F0-41FBC3F25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24EF2-BF65-E563-5973-D4357428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sz="4400" b="1" dirty="0"/>
            </a:br>
            <a:r>
              <a:rPr lang="nl-NL" sz="4000" b="1" dirty="0"/>
              <a:t>Effect op organisatie</a:t>
            </a:r>
            <a:br>
              <a:rPr lang="nl-NL" b="1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7CBC81-8A7A-67CD-FAF6-9C7600D4D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50%</a:t>
            </a:r>
            <a:r>
              <a:rPr lang="nl-NL" dirty="0"/>
              <a:t> ervaart een </a:t>
            </a:r>
            <a:r>
              <a:rPr lang="nl-NL" i="1" dirty="0"/>
              <a:t>grote invloed</a:t>
            </a:r>
            <a:r>
              <a:rPr lang="nl-NL" dirty="0"/>
              <a:t> </a:t>
            </a:r>
          </a:p>
          <a:p>
            <a:r>
              <a:rPr lang="nl-NL" b="1" dirty="0"/>
              <a:t>40%</a:t>
            </a:r>
            <a:r>
              <a:rPr lang="nl-NL" dirty="0"/>
              <a:t> een </a:t>
            </a:r>
            <a:r>
              <a:rPr lang="nl-NL" i="1" dirty="0"/>
              <a:t>matige invloed</a:t>
            </a:r>
            <a:r>
              <a:rPr lang="nl-NL" dirty="0"/>
              <a:t> </a:t>
            </a:r>
          </a:p>
          <a:p>
            <a:r>
              <a:rPr lang="nl-NL" b="1" dirty="0"/>
              <a:t>10%</a:t>
            </a:r>
            <a:r>
              <a:rPr lang="nl-NL" dirty="0"/>
              <a:t> weinig tot geen invloed </a:t>
            </a:r>
          </a:p>
          <a:p>
            <a:pPr marL="114300" indent="0">
              <a:buNone/>
            </a:pPr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050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C393A-4531-E3EE-38DA-5E7E4B88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l-NL" sz="4000" b="1" dirty="0"/>
              <a:t>Er ontstaat een cultuurverandering in teams</a:t>
            </a:r>
            <a:br>
              <a:rPr lang="nl-NL" sz="3200" b="1" dirty="0"/>
            </a:br>
            <a:endParaRPr lang="nl-BE" sz="32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80EAF69-0E60-9577-F155-B1A36237A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70" y="1536192"/>
            <a:ext cx="2949260" cy="4590288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5409ED-F214-CB5D-2A01-224A28AC2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200" dirty="0"/>
              <a:t>meer gedeelde taal </a:t>
            </a:r>
          </a:p>
          <a:p>
            <a:pPr>
              <a:lnSpc>
                <a:spcPct val="90000"/>
              </a:lnSpc>
            </a:pPr>
            <a:r>
              <a:rPr lang="nl-NL" sz="2200" dirty="0"/>
              <a:t>meer overleg </a:t>
            </a:r>
          </a:p>
          <a:p>
            <a:pPr>
              <a:lnSpc>
                <a:spcPct val="90000"/>
              </a:lnSpc>
            </a:pPr>
            <a:r>
              <a:rPr lang="nl-NL" sz="2200" dirty="0"/>
              <a:t>meer aandacht voor regulatie en onderliggende noden </a:t>
            </a:r>
          </a:p>
          <a:p>
            <a:pPr marL="114300" indent="0">
              <a:lnSpc>
                <a:spcPct val="90000"/>
              </a:lnSpc>
              <a:buNone/>
            </a:pPr>
            <a:endParaRPr lang="nl-NL" sz="2200" dirty="0"/>
          </a:p>
          <a:p>
            <a:pPr marL="114300" indent="0">
              <a:lnSpc>
                <a:spcPct val="90000"/>
              </a:lnSpc>
              <a:buNone/>
            </a:pPr>
            <a:r>
              <a:rPr lang="nl-NL" sz="2200" dirty="0"/>
              <a:t>Dit wijst op iets groters dan individuele groei:</a:t>
            </a:r>
            <a:br>
              <a:rPr lang="nl-NL" sz="2200" dirty="0"/>
            </a:br>
            <a:r>
              <a:rPr lang="nl-NL" sz="2200" dirty="0"/>
              <a:t>er ontstaat een </a:t>
            </a:r>
            <a:r>
              <a:rPr lang="nl-NL" sz="2200" b="1" dirty="0"/>
              <a:t>gemeenschappelijk kader</a:t>
            </a:r>
            <a:endParaRPr lang="nl-BE" sz="2200" dirty="0"/>
          </a:p>
        </p:txBody>
      </p:sp>
    </p:spTree>
    <p:extLst>
      <p:ext uri="{BB962C8B-B14F-4D97-AF65-F5344CB8AC3E}">
        <p14:creationId xmlns:p14="http://schemas.microsoft.com/office/powerpoint/2010/main" val="403904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3CA07-E998-E4DA-1EA6-9D190BAD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600" b="1"/>
              <a:t>De organisatie volgt… maar trager</a:t>
            </a:r>
            <a:br>
              <a:rPr lang="nl-NL" sz="3600" b="1"/>
            </a:br>
            <a:endParaRPr lang="nl-BE" sz="36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90A697-CC2C-214D-493D-46C7DD587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70" y="1536192"/>
            <a:ext cx="2949260" cy="4590288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93C347-C600-D71B-A999-21FE2CAE7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600" dirty="0"/>
              <a:t>meer spreiding in antwoorden </a:t>
            </a:r>
          </a:p>
          <a:p>
            <a:pPr>
              <a:lnSpc>
                <a:spcPct val="90000"/>
              </a:lnSpc>
            </a:pPr>
            <a:r>
              <a:rPr lang="nl-NL" sz="2600" dirty="0"/>
              <a:t>minder uitgesproken impact </a:t>
            </a:r>
          </a:p>
          <a:p>
            <a:pPr>
              <a:lnSpc>
                <a:spcPct val="90000"/>
              </a:lnSpc>
            </a:pPr>
            <a:endParaRPr lang="nl-NL" sz="2600" dirty="0"/>
          </a:p>
          <a:p>
            <a:pPr marL="114300" indent="0">
              <a:lnSpc>
                <a:spcPct val="90000"/>
              </a:lnSpc>
              <a:buNone/>
            </a:pPr>
            <a:r>
              <a:rPr lang="nl-NL" sz="2600" dirty="0"/>
              <a:t>De verandering is </a:t>
            </a:r>
            <a:r>
              <a:rPr lang="nl-NL" sz="2600" b="1" dirty="0"/>
              <a:t>ingezet</a:t>
            </a:r>
            <a:r>
              <a:rPr lang="nl-NL" sz="2600" dirty="0"/>
              <a:t>, maar nog niet overal structureel verankerd.</a:t>
            </a:r>
          </a:p>
          <a:p>
            <a:pPr>
              <a:lnSpc>
                <a:spcPct val="90000"/>
              </a:lnSpc>
            </a:pPr>
            <a:endParaRPr lang="nl-BE" sz="2600" dirty="0"/>
          </a:p>
        </p:txBody>
      </p:sp>
    </p:spTree>
    <p:extLst>
      <p:ext uri="{BB962C8B-B14F-4D97-AF65-F5344CB8AC3E}">
        <p14:creationId xmlns:p14="http://schemas.microsoft.com/office/powerpoint/2010/main" val="3578150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Aangepast 1">
      <a:dk1>
        <a:srgbClr val="273269"/>
      </a:dk1>
      <a:lt1>
        <a:srgbClr val="FFFFFF"/>
      </a:lt1>
      <a:dk2>
        <a:srgbClr val="AED0DA"/>
      </a:dk2>
      <a:lt2>
        <a:srgbClr val="DBEEF3"/>
      </a:lt2>
      <a:accent1>
        <a:srgbClr val="98A480"/>
      </a:accent1>
      <a:accent2>
        <a:srgbClr val="92CDDC"/>
      </a:accent2>
      <a:accent3>
        <a:srgbClr val="273269"/>
      </a:accent3>
      <a:accent4>
        <a:srgbClr val="92CDDC"/>
      </a:accent4>
      <a:accent5>
        <a:srgbClr val="4BACC6"/>
      </a:accent5>
      <a:accent6>
        <a:srgbClr val="DBEEF3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ED58F47AD8B94A94EA1F1BB8089864" ma:contentTypeVersion="16" ma:contentTypeDescription="Een nieuw document maken." ma:contentTypeScope="" ma:versionID="b652f5bf4f355cc9c4cfa89b4de32c16">
  <xsd:schema xmlns:xsd="http://www.w3.org/2001/XMLSchema" xmlns:xs="http://www.w3.org/2001/XMLSchema" xmlns:p="http://schemas.microsoft.com/office/2006/metadata/properties" xmlns:ns2="9a915ddb-ec80-4764-83e9-21caa647da5c" xmlns:ns3="d3c46a24-d051-42ba-a8c5-116bd9305382" targetNamespace="http://schemas.microsoft.com/office/2006/metadata/properties" ma:root="true" ma:fieldsID="b07716e0efa431f8683b103225f8c54c" ns2:_="" ns3:_="">
    <xsd:import namespace="9a915ddb-ec80-4764-83e9-21caa647da5c"/>
    <xsd:import namespace="d3c46a24-d051-42ba-a8c5-116bd93053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15ddb-ec80-4764-83e9-21caa647d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07041368-241a-419a-80e6-4e9f3cd3b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46a24-d051-42ba-a8c5-116bd930538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f423374-1076-4baf-8966-8914faea077a}" ma:internalName="TaxCatchAll" ma:showField="CatchAllData" ma:web="d3c46a24-d051-42ba-a8c5-116bd93053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915ddb-ec80-4764-83e9-21caa647da5c">
      <Terms xmlns="http://schemas.microsoft.com/office/infopath/2007/PartnerControls"/>
    </lcf76f155ced4ddcb4097134ff3c332f>
    <TaxCatchAll xmlns="d3c46a24-d051-42ba-a8c5-116bd9305382" xsi:nil="true"/>
    <SharedWithUsers xmlns="d3c46a24-d051-42ba-a8c5-116bd9305382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D5BE7B-512A-405C-A683-BF8560B3CF2B}">
  <ds:schemaRefs>
    <ds:schemaRef ds:uri="9a915ddb-ec80-4764-83e9-21caa647da5c"/>
    <ds:schemaRef ds:uri="d3c46a24-d051-42ba-a8c5-116bd93053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FDCFA2D-0207-4C99-BD10-45BE125875C0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d3c46a24-d051-42ba-a8c5-116bd9305382"/>
    <ds:schemaRef ds:uri="http://schemas.microsoft.com/office/infopath/2007/PartnerControls"/>
    <ds:schemaRef ds:uri="9a915ddb-ec80-4764-83e9-21caa647da5c"/>
  </ds:schemaRefs>
</ds:datastoreItem>
</file>

<file path=customXml/itemProps3.xml><?xml version="1.0" encoding="utf-8"?>
<ds:datastoreItem xmlns:ds="http://schemas.openxmlformats.org/officeDocument/2006/customXml" ds:itemID="{D6161C40-C3E8-43FF-9F1C-C39FA33FFA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Ligant Sjabloon</Template>
  <TotalTime>0</TotalTime>
  <Words>623</Words>
  <Application>Microsoft Office PowerPoint</Application>
  <PresentationFormat>Breedbeeld</PresentationFormat>
  <Paragraphs>109</Paragraphs>
  <Slides>19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Aangrenzend</vt:lpstr>
      <vt:lpstr>PowerPoint-presentatie</vt:lpstr>
      <vt:lpstr>Samenvatting bevraging </vt:lpstr>
      <vt:lpstr> Algemene impact van de vorming </vt:lpstr>
      <vt:lpstr> Effect op het professioneel handelen </vt:lpstr>
      <vt:lpstr>De vorming heeft sterke impact op individueel handelen</vt:lpstr>
      <vt:lpstr> Effect op team </vt:lpstr>
      <vt:lpstr> Effect op organisatie </vt:lpstr>
      <vt:lpstr>Er ontstaat een cultuurverandering in teams </vt:lpstr>
      <vt:lpstr>De organisatie volgt… maar trager </vt:lpstr>
      <vt:lpstr> Wat helpt? </vt:lpstr>
      <vt:lpstr> Drempels en uitdagingen </vt:lpstr>
      <vt:lpstr>Belangrijkste ervaren effecten (open vragen) </vt:lpstr>
      <vt:lpstr> Er is veel motivatie, maar tijd is de grootste bottleneck </vt:lpstr>
      <vt:lpstr> Interesse in verdere ondersteuning </vt:lpstr>
      <vt:lpstr> Good practices en materialen </vt:lpstr>
      <vt:lpstr> Er ontstaan al concrete praktijken en initiatieven </vt:lpstr>
      <vt:lpstr> Traumasensitief werken verandert echt de kijk op gedrag </vt:lpstr>
      <vt:lpstr>Algemene conclusie</vt:lpstr>
      <vt:lpstr>Vragen of bedenkingen?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Dries Vanderputte</dc:creator>
  <cp:lastModifiedBy>Sabrina Santillo</cp:lastModifiedBy>
  <cp:revision>238</cp:revision>
  <cp:lastPrinted>2015-10-19T12:16:02Z</cp:lastPrinted>
  <dcterms:created xsi:type="dcterms:W3CDTF">2022-01-12T08:21:43Z</dcterms:created>
  <dcterms:modified xsi:type="dcterms:W3CDTF">2026-05-18T08:06:42Z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0x010100B2ED58F47AD8B94A94EA1F1BB8089864</vt:lpwstr>
  </property>
  <property fmtid="{D5CDD505-2E9C-101B-9397-08002B2CF9AE}" pid="3" name="Order">
    <vt:r8>3600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TriggerFlowInfo">
    <vt:lpwstr/>
  </property>
  <property fmtid="{D5CDD505-2E9C-101B-9397-08002B2CF9AE}" pid="9" name="_ColorHex">
    <vt:lpwstr/>
  </property>
  <property fmtid="{D5CDD505-2E9C-101B-9397-08002B2CF9AE}" pid="10" name="_Emoji">
    <vt:lpwstr/>
  </property>
  <property fmtid="{D5CDD505-2E9C-101B-9397-08002B2CF9AE}" pid="11" name="_ExtendedDescription">
    <vt:lpwstr/>
  </property>
  <property fmtid="{D5CDD505-2E9C-101B-9397-08002B2CF9AE}" pid="12" name="_ColorTag">
    <vt:lpwstr/>
  </property>
  <property fmtid="{D5CDD505-2E9C-101B-9397-08002B2CF9AE}" pid="13" name="MediaServiceImageTags">
    <vt:lpwstr/>
  </property>
</Properties>
</file>